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</p:sldMasterIdLst>
  <p:notesMasterIdLst>
    <p:notesMasterId r:id="rId14"/>
  </p:notesMasterIdLst>
  <p:sldIdLst>
    <p:sldId id="256" r:id="rId2"/>
    <p:sldId id="267" r:id="rId3"/>
    <p:sldId id="473" r:id="rId4"/>
    <p:sldId id="314" r:id="rId5"/>
    <p:sldId id="320" r:id="rId6"/>
    <p:sldId id="259" r:id="rId7"/>
    <p:sldId id="470" r:id="rId8"/>
    <p:sldId id="474" r:id="rId9"/>
    <p:sldId id="475" r:id="rId10"/>
    <p:sldId id="476" r:id="rId11"/>
    <p:sldId id="477" r:id="rId12"/>
    <p:sldId id="29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CC66"/>
    <a:srgbClr val="008000"/>
    <a:srgbClr val="33CC33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565" autoAdjust="0"/>
    <p:restoredTop sz="94966"/>
  </p:normalViewPr>
  <p:slideViewPr>
    <p:cSldViewPr snapToGrid="0" snapToObjects="1">
      <p:cViewPr varScale="1">
        <p:scale>
          <a:sx n="81" d="100"/>
          <a:sy n="81" d="100"/>
        </p:scale>
        <p:origin x="38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1C14B3-EEE8-6549-8482-C4C3FCA537FF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6F946C-F05D-8D4C-8ADF-A9512DCC4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598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963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6F946C-F05D-8D4C-8ADF-A9512DCC40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7211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6904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330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2047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6F946C-F05D-8D4C-8ADF-A9512DCC40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5728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736A0-9F24-45BF-B389-F6478DB45C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28700"/>
            <a:ext cx="9144000" cy="2481263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4000" spc="75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3D85EF-076F-4C35-862A-BAFF685DD6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4376"/>
            <a:ext cx="9144000" cy="1433423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b="1" cap="all" spc="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E221EC-BF54-4DDD-8900-F2027CDAD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213A3-10E9-421F-81BE-56E0786AB515}" type="datetime2">
              <a:rPr lang="en-US" smtClean="0"/>
              <a:t>Monday, February 22,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D5AB69-7069-48FB-8925-F2BA84129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9C32A-F7A5-4E3B-A28F-09C82341E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235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A997B-D473-47DE-8B7B-22AB6F31E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526035-4B81-4537-A22D-92C2E0DBB6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C2A44D-F637-4017-BAA2-77756A386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DABC0-2199-478F-BA77-33A651B6CB89}" type="datetime2">
              <a:rPr lang="en-US" smtClean="0"/>
              <a:t>Monday, February 22,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C1DCE6-ED7D-417C-ABD4-41D61570F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AAF19A-FDAE-446A-A6B6-128F7F96A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913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96D838-45E9-4D61-AA4E-92A32B579F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457199"/>
            <a:ext cx="2628900" cy="5719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3183D0-4392-4364-8A2D-C47A2AF7A8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457199"/>
            <a:ext cx="7734300" cy="5719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4A36C9-28D5-4820-84F1-E4B9F4E50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230C6-DF61-47F4-B8C5-1B70E884BF06}" type="datetime2">
              <a:rPr lang="en-US" smtClean="0"/>
              <a:t>Monday, February 22,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97EDC8-558D-4646-86D9-A5424CF2A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0B7537-E67A-411A-BBA4-061521D3D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7122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1"/>
            <a:ext cx="10972800" cy="7778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361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E99D7-1EE5-4262-9359-A0E2B7331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3080"/>
            <a:ext cx="10240903" cy="12334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DA1C5-272A-45C2-A11A-E7769A27D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114939"/>
            <a:ext cx="10240903" cy="395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63DA15-1EAB-4524-9BB7-8A7DA82A2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2B50C-7EEE-46CD-BAF7-BBC4026D959A}" type="datetime2">
              <a:rPr lang="en-US" smtClean="0"/>
              <a:t>Monday, February 22,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EB93B9-7818-489D-AFFB-B6EAD27FF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528D36-894E-4FCB-B8BB-84DE89949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106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964F1-5687-421F-B3DF-BA3C8DADC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930" y="1709738"/>
            <a:ext cx="9966519" cy="2852737"/>
          </a:xfrm>
        </p:spPr>
        <p:txBody>
          <a:bodyPr anchor="b">
            <a:normAutofit/>
          </a:bodyPr>
          <a:lstStyle>
            <a:lvl1pPr>
              <a:defRPr sz="4400" spc="7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DBB876-5FD9-4964-BD37-6F05DAEBE3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80930" y="4976327"/>
            <a:ext cx="9966520" cy="1113323"/>
          </a:xfrm>
        </p:spPr>
        <p:txBody>
          <a:bodyPr>
            <a:normAutofit/>
          </a:bodyPr>
          <a:lstStyle>
            <a:lvl1pPr marL="0" indent="0">
              <a:buNone/>
              <a:defRPr sz="1200" spc="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5EA80A-FCDD-4009-9A1F-8B5481786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211C4-AE09-4254-A5E3-6DA9B099C971}" type="datetime2">
              <a:rPr lang="en-US" smtClean="0"/>
              <a:t>Monday, February 22,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4A3422-56D9-4942-BC63-831AED91F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D4B42A-AC2C-4FD8-AD0D-BECDD3846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523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FDAF1-8359-4A0F-91B3-03E77C670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054" y="457200"/>
            <a:ext cx="10309745" cy="123348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1E3D3-6B33-4CA0-B06B-A8BB05CAB3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44054" y="1996141"/>
            <a:ext cx="4975746" cy="41808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29C334-815D-47FD-A9B5-E871E28641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96141"/>
            <a:ext cx="5181600" cy="41808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7975F2-7A90-4820-B90F-D28E31A35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742C3-E082-4760-93B2-E209268DD00C}" type="datetime2">
              <a:rPr lang="en-US" smtClean="0"/>
              <a:t>Monday, February 22,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3CFAD5-8AF8-4610-8324-85AA062E2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808CC8-C46E-4A10-8A83-7A251067E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302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E82B8-F9D9-4F53-A4A6-F12EB5F12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8490" y="457200"/>
            <a:ext cx="9986898" cy="1233488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F070CA-85E9-47C7-8564-FFA1AE34B9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8490" y="1681163"/>
            <a:ext cx="462908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38D4B1-41B3-4BF5-9076-A16984A81F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68490" y="2505075"/>
            <a:ext cx="462908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6A38DC-A016-4CFD-AC19-F24A9E0620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4816" y="1681163"/>
            <a:ext cx="501057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F930FA-8C00-42AB-B2D1-FE4E4BDB3C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4814" y="2505075"/>
            <a:ext cx="5010573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8B698E-FAE5-4F2C-AE0E-4FD281E8F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FC950-F824-48B9-B984-CAEE265865E5}" type="datetime2">
              <a:rPr lang="en-US" smtClean="0"/>
              <a:t>Monday, February 22, 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C4BB6C-CAA4-4EA8-8EA1-65ADE056F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BB6A12-0532-47CA-B070-232141CC1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342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08FA1-831E-4AD6-B0D1-BA85E67A5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457200"/>
            <a:ext cx="9982199" cy="123348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E94142-C469-4B0E-8C01-C64BA28F5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E3A0F-68E7-4D17-BB84-ED1BA4F6AC6B}" type="datetime2">
              <a:rPr lang="en-US" smtClean="0"/>
              <a:t>Monday, February 22, 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AAFCE6-5C7E-438F-8D4A-21E155681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ACFD88-63EA-427F-978C-B7844D1A5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119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82A4F0-76A5-4852-982B-32B3B6857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7BC4F-EDA1-4BA2-BFF3-FE5B31CCB58B}" type="datetime2">
              <a:rPr lang="en-US" smtClean="0"/>
              <a:t>Monday, February 22, 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50CFAE-4BEB-4272-A2E6-FDD9D6A03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3B71B7-74B7-4CF1-8FE0-F4863CD7D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942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432BE-C4E5-4F12-AB53-EBEF2B76B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8755" y="457200"/>
            <a:ext cx="3932237" cy="192143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AE7F57-4ABF-4BA4-A892-38857A02F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8130" y="987425"/>
            <a:ext cx="5707257" cy="487362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32E444-E5BD-443F-AB83-84D7CE0AB7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18755" y="2799184"/>
            <a:ext cx="3932237" cy="306980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1998A4-FD2F-4126-99C5-E2063AE02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E694C-1394-4838-A564-7380835C2E77}" type="datetime2">
              <a:rPr lang="en-US" smtClean="0"/>
              <a:t>Monday, February 22,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6457D3-F808-4DB2-9C9C-B185E71F2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31BC9B-21D1-4D2D-B02E-C887A02CA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684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43EC2-2D8C-4E8D-8CC7-967648014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966" y="681135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66AF89-5FBD-43DD-958D-A5C608AE2E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834742" y="858417"/>
            <a:ext cx="5520645" cy="500263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70A545-2CE6-48C4-A725-EF68A3F1BF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8966" y="2281335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4466B2-6FE6-4352-BBF9-84BCD946C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84B19-1A00-4EDB-8425-E1827A377364}" type="datetime2">
              <a:rPr lang="en-US" smtClean="0"/>
              <a:t>Monday, February 22,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8991BC-29A5-4182-BD83-9D99D2889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C1C78F-6633-4604-8832-8E9D2DC76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769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4C0BBB-0042-4603-A226-6117F3FD5B3C}"/>
              </a:ext>
            </a:extLst>
          </p:cNvPr>
          <p:cNvSpPr/>
          <p:nvPr/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C44F520-2598-460E-9F91-B02F60830CA2}"/>
              </a:ext>
            </a:extLst>
          </p:cNvPr>
          <p:cNvSpPr/>
          <p:nvPr/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478F2F-4F04-4604-9005-BF0CB1142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61666"/>
            <a:ext cx="9810376" cy="1659404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4A17D2-52AF-4B40-80A8-3E0DB855F2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810376" cy="385781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92E0AA-D5B3-4BCF-BA69-209D9B335A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10111" y="6409170"/>
            <a:ext cx="3702392" cy="448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300" baseline="0">
                <a:solidFill>
                  <a:schemeClr val="bg1"/>
                </a:solidFill>
              </a:defRPr>
            </a:lvl1pPr>
          </a:lstStyle>
          <a:p>
            <a:fld id="{10076A27-8146-4F75-9851-A83577C6FD8A}" type="datetime2">
              <a:rPr lang="en-US" smtClean="0"/>
              <a:t>Monday, February 22,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0A637-D86F-4FA1-985D-2D82456511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828801" y="1912217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F2FA4D-A931-46BA-B767-29A6FD5AAD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9678" y="6408742"/>
            <a:ext cx="438652" cy="448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467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9" r:id="rId6"/>
    <p:sldLayoutId id="2147483834" r:id="rId7"/>
    <p:sldLayoutId id="2147483835" r:id="rId8"/>
    <p:sldLayoutId id="2147483836" r:id="rId9"/>
    <p:sldLayoutId id="2147483838" r:id="rId10"/>
    <p:sldLayoutId id="2147483837" r:id="rId11"/>
    <p:sldLayoutId id="2147483841" r:id="rId12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8" name="Rectangle 126">
            <a:extLst>
              <a:ext uri="{FF2B5EF4-FFF2-40B4-BE49-F238E27FC236}">
                <a16:creationId xmlns:a16="http://schemas.microsoft.com/office/drawing/2014/main" id="{3698ABF1-2D7A-4C8C-A41A-09574127467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28">
            <a:extLst>
              <a:ext uri="{FF2B5EF4-FFF2-40B4-BE49-F238E27FC236}">
                <a16:creationId xmlns:a16="http://schemas.microsoft.com/office/drawing/2014/main" id="{C5E160AE-3C66-4235-84C0-BD472DE6AC3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" y="-17416"/>
            <a:ext cx="12192002" cy="6892832"/>
          </a:xfrm>
          <a:prstGeom prst="rect">
            <a:avLst/>
          </a:prstGeom>
          <a:gradFill>
            <a:gsLst>
              <a:gs pos="0">
                <a:schemeClr val="accent6"/>
              </a:gs>
              <a:gs pos="95000">
                <a:schemeClr val="accent5">
                  <a:alpha val="81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0" name="Rectangle 130">
            <a:extLst>
              <a:ext uri="{FF2B5EF4-FFF2-40B4-BE49-F238E27FC236}">
                <a16:creationId xmlns:a16="http://schemas.microsoft.com/office/drawing/2014/main" id="{A39CC7EE-929B-4FA6-BA5A-86D02B7924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4" y="4369578"/>
            <a:ext cx="12192004" cy="2505838"/>
          </a:xfrm>
          <a:prstGeom prst="rect">
            <a:avLst/>
          </a:prstGeom>
          <a:gradFill>
            <a:gsLst>
              <a:gs pos="0">
                <a:schemeClr val="accent5">
                  <a:alpha val="0"/>
                </a:schemeClr>
              </a:gs>
              <a:gs pos="95000">
                <a:schemeClr val="accent2">
                  <a:alpha val="63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32">
            <a:extLst>
              <a:ext uri="{FF2B5EF4-FFF2-40B4-BE49-F238E27FC236}">
                <a16:creationId xmlns:a16="http://schemas.microsoft.com/office/drawing/2014/main" id="{94BB87F2-3BE0-433A-AD90-24CE82FBFE4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57191" y="-17416"/>
            <a:ext cx="11734809" cy="6892831"/>
          </a:xfrm>
          <a:prstGeom prst="rect">
            <a:avLst/>
          </a:prstGeom>
          <a:gradFill>
            <a:gsLst>
              <a:gs pos="22000">
                <a:schemeClr val="accent2">
                  <a:alpha val="43000"/>
                </a:schemeClr>
              </a:gs>
              <a:gs pos="99000">
                <a:schemeClr val="accent5">
                  <a:alpha val="33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34">
            <a:extLst>
              <a:ext uri="{FF2B5EF4-FFF2-40B4-BE49-F238E27FC236}">
                <a16:creationId xmlns:a16="http://schemas.microsoft.com/office/drawing/2014/main" id="{366B6A15-54B2-4DFA-B2EF-ED937D8CC3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417086">
            <a:off x="5496703" y="1105097"/>
            <a:ext cx="5005754" cy="5005754"/>
          </a:xfrm>
          <a:prstGeom prst="ellipse">
            <a:avLst/>
          </a:prstGeom>
          <a:gradFill>
            <a:gsLst>
              <a:gs pos="31000">
                <a:schemeClr val="accent6">
                  <a:lumMod val="75000"/>
                  <a:alpha val="0"/>
                </a:schemeClr>
              </a:gs>
              <a:gs pos="85000">
                <a:schemeClr val="accent6">
                  <a:alpha val="3700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72E67F06-E526-EC46-BCF8-1026BE82A690}"/>
              </a:ext>
            </a:extLst>
          </p:cNvPr>
          <p:cNvSpPr txBox="1">
            <a:spLocks/>
          </p:cNvSpPr>
          <p:nvPr/>
        </p:nvSpPr>
        <p:spPr>
          <a:xfrm>
            <a:off x="955783" y="4029574"/>
            <a:ext cx="5314122" cy="124392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cap="all" spc="600" dirty="0">
                <a:solidFill>
                  <a:schemeClr val="bg1"/>
                </a:solidFill>
              </a:rPr>
              <a:t>CHAPTER 10</a:t>
            </a: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A60DA6D8-1AE1-42F8-808F-E247404A447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935529" y="-1495746"/>
            <a:ext cx="4739543" cy="7696200"/>
          </a:xfrm>
          <a:prstGeom prst="rect">
            <a:avLst/>
          </a:prstGeom>
          <a:gradFill>
            <a:gsLst>
              <a:gs pos="5200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6">
                  <a:alpha val="25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225A280-2775-0C4A-A059-69C41FA19961}"/>
              </a:ext>
            </a:extLst>
          </p:cNvPr>
          <p:cNvSpPr txBox="1">
            <a:spLocks/>
          </p:cNvSpPr>
          <p:nvPr/>
        </p:nvSpPr>
        <p:spPr>
          <a:xfrm>
            <a:off x="955783" y="2653523"/>
            <a:ext cx="6845553" cy="3531403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i="0" kern="1200" cap="all" spc="7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dirty="0">
                <a:solidFill>
                  <a:schemeClr val="bg1"/>
                </a:solidFill>
              </a:rPr>
              <a:t>Consumer choice for value I</a:t>
            </a:r>
          </a:p>
        </p:txBody>
      </p:sp>
    </p:spTree>
    <p:extLst>
      <p:ext uri="{BB962C8B-B14F-4D97-AF65-F5344CB8AC3E}">
        <p14:creationId xmlns:p14="http://schemas.microsoft.com/office/powerpoint/2010/main" val="2070512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Up Arrow 11">
            <a:extLst>
              <a:ext uri="{FF2B5EF4-FFF2-40B4-BE49-F238E27FC236}">
                <a16:creationId xmlns:a16="http://schemas.microsoft.com/office/drawing/2014/main" id="{262DFE9F-1C11-444C-A027-BDED37095ED2}"/>
              </a:ext>
            </a:extLst>
          </p:cNvPr>
          <p:cNvSpPr/>
          <p:nvPr/>
        </p:nvSpPr>
        <p:spPr>
          <a:xfrm>
            <a:off x="3840322" y="1021922"/>
            <a:ext cx="778792" cy="1121945"/>
          </a:xfrm>
          <a:prstGeom prst="up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BD2A640-4F27-284B-A4C5-A7061EB9EFD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5446" y="507703"/>
            <a:ext cx="3470910" cy="520116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69D4A5D-E566-C34F-A718-9C5D56B4DBE9}"/>
              </a:ext>
            </a:extLst>
          </p:cNvPr>
          <p:cNvSpPr/>
          <p:nvPr/>
        </p:nvSpPr>
        <p:spPr>
          <a:xfrm>
            <a:off x="6467377" y="1435981"/>
            <a:ext cx="7328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HK" sz="1800" b="1" i="0" u="none" strike="noStrike" kern="1200" cap="all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t> </a:t>
            </a:r>
            <a:r>
              <a:rPr kumimoji="0" lang="en-HK" sz="1800" b="1" i="0" u="none" strike="noStrike" kern="1200" cap="all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t>(6</a:t>
            </a:r>
            <a:r>
              <a:rPr kumimoji="0" lang="en-HK" sz="1800" b="1" i="0" u="none" strike="noStrike" kern="1200" cap="all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t>), </a:t>
            </a:r>
            <a:r>
              <a:rPr kumimoji="0" lang="en-HK" sz="1800" b="1" i="0" u="none" strike="noStrike" kern="1200" cap="all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t>(7) </a:t>
            </a:r>
            <a:endParaRPr kumimoji="0" lang="en-HK" sz="1800" b="0" i="0" u="none" strike="noStrike" kern="1200" cap="small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10" name="Title 15">
            <a:extLst>
              <a:ext uri="{FF2B5EF4-FFF2-40B4-BE49-F238E27FC236}">
                <a16:creationId xmlns:a16="http://schemas.microsoft.com/office/drawing/2014/main" id="{B2D12210-247F-1842-8D0F-D4AB1B6AD4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5809" y="1238207"/>
            <a:ext cx="4358640" cy="914290"/>
          </a:xfrm>
        </p:spPr>
        <p:txBody>
          <a:bodyPr>
            <a:noAutofit/>
          </a:bodyPr>
          <a:lstStyle/>
          <a:p>
            <a:pPr algn="l"/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PRODUCT </a:t>
            </a:r>
            <a:r>
              <a:rPr lang="en-US" sz="2000" dirty="0" err="1" smtClean="0"/>
              <a:t>CUSTOMIsATION</a:t>
            </a:r>
            <a:endParaRPr lang="en-US" sz="2000" dirty="0"/>
          </a:p>
        </p:txBody>
      </p:sp>
      <p:sp>
        <p:nvSpPr>
          <p:cNvPr id="13" name="Rectangle 10">
            <a:extLst>
              <a:ext uri="{FF2B5EF4-FFF2-40B4-BE49-F238E27FC236}">
                <a16:creationId xmlns:a16="http://schemas.microsoft.com/office/drawing/2014/main" id="{AE075DDE-C925-0E4B-A36F-3520CAE61B70}"/>
              </a:ext>
            </a:extLst>
          </p:cNvPr>
          <p:cNvSpPr/>
          <p:nvPr/>
        </p:nvSpPr>
        <p:spPr>
          <a:xfrm>
            <a:off x="4723830" y="1435981"/>
            <a:ext cx="25811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  <a:latin typeface="+mj-lt"/>
              </a:rPr>
              <a:t>Emotional </a:t>
            </a:r>
          </a:p>
          <a:p>
            <a:r>
              <a:rPr lang="en-US" sz="2000" b="1" dirty="0">
                <a:solidFill>
                  <a:srgbClr val="00B050"/>
                </a:solidFill>
                <a:latin typeface="+mj-lt"/>
              </a:rPr>
              <a:t>Durability </a:t>
            </a:r>
            <a:endParaRPr lang="en-US" sz="2000" b="1" dirty="0">
              <a:latin typeface="+mj-lt"/>
            </a:endParaRPr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97E24C98-AA96-AD4F-9EF2-464932862B46}"/>
              </a:ext>
            </a:extLst>
          </p:cNvPr>
          <p:cNvSpPr/>
          <p:nvPr/>
        </p:nvSpPr>
        <p:spPr>
          <a:xfrm>
            <a:off x="9509761" y="6520614"/>
            <a:ext cx="246888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HK" sz="800" i="1" dirty="0">
                <a:solidFill>
                  <a:schemeClr val="bg1"/>
                </a:solidFill>
              </a:rPr>
              <a:t>Source from royalty free photo from </a:t>
            </a:r>
            <a:r>
              <a:rPr lang="en-HK" sz="800" i="1" dirty="0" err="1">
                <a:solidFill>
                  <a:schemeClr val="bg1"/>
                </a:solidFill>
              </a:rPr>
              <a:t>Pexels</a:t>
            </a:r>
            <a:endParaRPr lang="en-HK" sz="800" i="1" baseline="30000" dirty="0">
              <a:solidFill>
                <a:schemeClr val="bg1"/>
              </a:solidFill>
            </a:endParaRPr>
          </a:p>
        </p:txBody>
      </p:sp>
      <p:sp>
        <p:nvSpPr>
          <p:cNvPr id="15" name="Rectangle 22">
            <a:extLst>
              <a:ext uri="{FF2B5EF4-FFF2-40B4-BE49-F238E27FC236}">
                <a16:creationId xmlns:a16="http://schemas.microsoft.com/office/drawing/2014/main" id="{AECA922B-CBE6-D647-884D-FFB63B0A899B}"/>
              </a:ext>
            </a:extLst>
          </p:cNvPr>
          <p:cNvSpPr/>
          <p:nvPr/>
        </p:nvSpPr>
        <p:spPr>
          <a:xfrm>
            <a:off x="190788" y="2923167"/>
            <a:ext cx="762733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cs typeface="Arial"/>
              </a:rPr>
              <a:t>Well made products </a:t>
            </a:r>
            <a:r>
              <a:rPr lang="en-US" sz="1600" dirty="0">
                <a:cs typeface="Arial"/>
              </a:rPr>
              <a:t>which the user can </a:t>
            </a:r>
            <a:r>
              <a:rPr lang="en-US" sz="1600" dirty="0" smtClean="0">
                <a:cs typeface="Arial"/>
              </a:rPr>
              <a:t>assign </a:t>
            </a:r>
            <a:r>
              <a:rPr lang="en-US" sz="1600" dirty="0">
                <a:cs typeface="Arial"/>
              </a:rPr>
              <a:t>value to in the </a:t>
            </a:r>
            <a:r>
              <a:rPr lang="en-US" sz="1600" dirty="0" smtClean="0">
                <a:cs typeface="Arial"/>
              </a:rPr>
              <a:t>long-term.</a:t>
            </a:r>
            <a:endParaRPr lang="en-US" sz="1600" dirty="0">
              <a:cs typeface="Arial"/>
            </a:endParaRPr>
          </a:p>
          <a:p>
            <a:endParaRPr lang="en-US" sz="1600" dirty="0">
              <a:cs typeface="Arial"/>
            </a:endParaRPr>
          </a:p>
          <a:p>
            <a:r>
              <a:rPr lang="en-US" sz="1600" dirty="0">
                <a:cs typeface="Arial"/>
              </a:rPr>
              <a:t>The relationships between design and its users, as a way of developing more sustainable </a:t>
            </a:r>
            <a:r>
              <a:rPr lang="en-US" sz="1600" dirty="0" smtClean="0">
                <a:cs typeface="Arial"/>
              </a:rPr>
              <a:t>attitudes.</a:t>
            </a:r>
          </a:p>
          <a:p>
            <a:endParaRPr lang="en-US" sz="1600" dirty="0" smtClean="0">
              <a:cs typeface="Arial"/>
            </a:endParaRPr>
          </a:p>
          <a:p>
            <a:r>
              <a:rPr lang="en-US" sz="1600" dirty="0" smtClean="0">
                <a:cs typeface="Arial"/>
              </a:rPr>
              <a:t>For example, create and make a </a:t>
            </a:r>
            <a:r>
              <a:rPr lang="en-US" sz="1600" dirty="0">
                <a:cs typeface="Arial"/>
              </a:rPr>
              <a:t>pair of jeans with your </a:t>
            </a:r>
            <a:r>
              <a:rPr lang="en-US" sz="1600" dirty="0" err="1">
                <a:cs typeface="Arial"/>
              </a:rPr>
              <a:t>favourite</a:t>
            </a:r>
            <a:r>
              <a:rPr lang="en-US" sz="1600" dirty="0">
                <a:cs typeface="Arial"/>
              </a:rPr>
              <a:t> cutting, fit, details &amp; decoration.</a:t>
            </a:r>
          </a:p>
          <a:p>
            <a:endParaRPr lang="en-US" sz="1600" dirty="0">
              <a:cs typeface="Arial"/>
            </a:endParaRPr>
          </a:p>
          <a:p>
            <a:r>
              <a:rPr lang="en-US" sz="1600" dirty="0" smtClean="0">
                <a:cs typeface="Arial"/>
              </a:rPr>
              <a:t>Fashion </a:t>
            </a:r>
            <a:r>
              <a:rPr lang="en-US" sz="1600" dirty="0">
                <a:cs typeface="Arial"/>
              </a:rPr>
              <a:t>industry is exploring the tailoring service across different products, including shirt, bag, shoes etc.</a:t>
            </a:r>
          </a:p>
          <a:p>
            <a:endParaRPr lang="en-US" sz="1600" dirty="0">
              <a:solidFill>
                <a:srgbClr val="00B05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903892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7" name="Rectangle 66">
            <a:extLst>
              <a:ext uri="{FF2B5EF4-FFF2-40B4-BE49-F238E27FC236}">
                <a16:creationId xmlns:a16="http://schemas.microsoft.com/office/drawing/2014/main" id="{4D896123-1B32-4CB1-B2ED-E34BBC26B4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2996C05-8FF2-2744-A1AD-E78DFF2B5E9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-1"/>
            <a:ext cx="12191980" cy="6857571"/>
          </a:xfrm>
          <a:prstGeom prst="rect">
            <a:avLst/>
          </a:prstGeom>
        </p:spPr>
      </p:pic>
      <p:sp>
        <p:nvSpPr>
          <p:cNvPr id="69" name="Rectangle 68">
            <a:extLst>
              <a:ext uri="{FF2B5EF4-FFF2-40B4-BE49-F238E27FC236}">
                <a16:creationId xmlns:a16="http://schemas.microsoft.com/office/drawing/2014/main" id="{019FDB4D-987D-4C87-A179-9D4616AB24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9931"/>
            <a:ext cx="12191999" cy="5058137"/>
          </a:xfrm>
          <a:prstGeom prst="rect">
            <a:avLst/>
          </a:prstGeom>
          <a:gradFill flip="none" rotWithShape="1">
            <a:gsLst>
              <a:gs pos="50000">
                <a:schemeClr val="tx1">
                  <a:alpha val="30000"/>
                </a:schemeClr>
              </a:gs>
              <a:gs pos="80000">
                <a:schemeClr val="tx1">
                  <a:alpha val="15000"/>
                </a:schemeClr>
              </a:gs>
              <a:gs pos="0">
                <a:schemeClr val="tx1">
                  <a:alpha val="0"/>
                </a:schemeClr>
              </a:gs>
              <a:gs pos="20000">
                <a:schemeClr val="tx1">
                  <a:alpha val="15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F0E78736-45C1-F245-8E26-602FA04137E3}"/>
              </a:ext>
            </a:extLst>
          </p:cNvPr>
          <p:cNvSpPr/>
          <p:nvPr/>
        </p:nvSpPr>
        <p:spPr>
          <a:xfrm>
            <a:off x="1991649" y="899931"/>
            <a:ext cx="8673437" cy="1927695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4000" b="1" cap="all" spc="750" dirty="0">
                <a:solidFill>
                  <a:srgbClr val="FF9900"/>
                </a:solidFill>
                <a:latin typeface="+mj-lt"/>
                <a:ea typeface="+mj-ea"/>
                <a:cs typeface="+mj-cs"/>
              </a:rPr>
              <a:t>3.</a:t>
            </a:r>
            <a:r>
              <a:rPr lang="en-US" sz="4000" b="1" cap="all" spc="75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ORGANIC MATERIAL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225A280-2775-0C4A-A059-69C41FA19961}"/>
              </a:ext>
            </a:extLst>
          </p:cNvPr>
          <p:cNvSpPr txBox="1">
            <a:spLocks/>
          </p:cNvSpPr>
          <p:nvPr/>
        </p:nvSpPr>
        <p:spPr>
          <a:xfrm>
            <a:off x="2733636" y="3360907"/>
            <a:ext cx="7641890" cy="69293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i="0" kern="1200" cap="all" spc="7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  <a:spcBef>
                <a:spcPts val="1000"/>
              </a:spcBef>
              <a:spcAft>
                <a:spcPts val="600"/>
              </a:spcAft>
            </a:pPr>
            <a:r>
              <a:rPr lang="en-US" sz="1600" spc="60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Minimise</a:t>
            </a:r>
            <a:r>
              <a:rPr lang="en-US" sz="1600" spc="6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spc="6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impact to environment</a:t>
            </a: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97E24C98-AA96-AD4F-9EF2-464932862B46}"/>
              </a:ext>
            </a:extLst>
          </p:cNvPr>
          <p:cNvSpPr/>
          <p:nvPr/>
        </p:nvSpPr>
        <p:spPr>
          <a:xfrm>
            <a:off x="9509761" y="6520614"/>
            <a:ext cx="246888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HK" sz="800" i="1" dirty="0">
                <a:solidFill>
                  <a:schemeClr val="bg1"/>
                </a:solidFill>
              </a:rPr>
              <a:t>Source from royalty free photo from </a:t>
            </a:r>
            <a:r>
              <a:rPr lang="en-HK" sz="800" i="1" dirty="0" err="1">
                <a:solidFill>
                  <a:schemeClr val="bg1"/>
                </a:solidFill>
              </a:rPr>
              <a:t>Pexels</a:t>
            </a:r>
            <a:endParaRPr lang="en-HK" sz="800" i="1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1138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9" name="Rectangle 79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910" name="Rectangle 81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0911" name="Rectangle 83">
            <a:extLst>
              <a:ext uri="{FF2B5EF4-FFF2-40B4-BE49-F238E27FC236}">
                <a16:creationId xmlns:a16="http://schemas.microsoft.com/office/drawing/2014/main" id="{93DAF4AA-9270-40B5-B73C-B11B9A92F0B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901" name="Rectangle 5">
            <a:extLst>
              <a:ext uri="{FF2B5EF4-FFF2-40B4-BE49-F238E27FC236}">
                <a16:creationId xmlns:a16="http://schemas.microsoft.com/office/drawing/2014/main" id="{E22B7904-22C2-234D-B38F-989B6C5F42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598" y="462743"/>
            <a:ext cx="6114290" cy="156002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rtlCol="0" anchor="b">
            <a:norm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None/>
            </a:pPr>
            <a:r>
              <a:rPr kumimoji="0" lang="en-US" altLang="zh-CN" sz="3600" b="1" cap="all" spc="700" dirty="0">
                <a:latin typeface="+mj-lt"/>
                <a:ea typeface="+mj-ea"/>
                <a:cs typeface="+mj-cs"/>
              </a:rPr>
              <a:t>Organic Cotton</a:t>
            </a:r>
            <a:endParaRPr kumimoji="0" lang="en-US" altLang="en-US" sz="3600" b="1" cap="all" spc="700" dirty="0">
              <a:latin typeface="+mj-lt"/>
              <a:ea typeface="+mj-ea"/>
              <a:cs typeface="+mj-cs"/>
            </a:endParaRPr>
          </a:p>
        </p:txBody>
      </p:sp>
      <p:sp>
        <p:nvSpPr>
          <p:cNvPr id="80897" name="Rectangle 3">
            <a:extLst>
              <a:ext uri="{FF2B5EF4-FFF2-40B4-BE49-F238E27FC236}">
                <a16:creationId xmlns:a16="http://schemas.microsoft.com/office/drawing/2014/main" id="{E42E2FD1-631A-F544-B35C-0C28C8C3DF6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783105" y="2151673"/>
            <a:ext cx="5915868" cy="3601436"/>
          </a:xfrm>
        </p:spPr>
        <p:txBody>
          <a:bodyPr vert="horz" lIns="0" tIns="0" rIns="0" bIns="0" rtlCol="0">
            <a:normAutofit/>
          </a:bodyPr>
          <a:lstStyle/>
          <a:p>
            <a:pPr lvl="1"/>
            <a:r>
              <a:rPr lang="en-US" altLang="zh-CN" sz="1600" dirty="0"/>
              <a:t>Organic cotton is grown </a:t>
            </a:r>
            <a:r>
              <a:rPr lang="en-US" altLang="zh-CN" sz="1600" b="1" dirty="0"/>
              <a:t>without the use of toxic chemicals and pesticides</a:t>
            </a:r>
            <a:r>
              <a:rPr lang="en-US" altLang="zh-CN" sz="1600" dirty="0"/>
              <a:t>.</a:t>
            </a:r>
          </a:p>
          <a:p>
            <a:pPr lvl="1"/>
            <a:endParaRPr lang="en-US" altLang="zh-CN" sz="1600" dirty="0"/>
          </a:p>
          <a:p>
            <a:pPr lvl="1"/>
            <a:r>
              <a:rPr lang="en-US" altLang="zh-CN" sz="1600" b="1" dirty="0"/>
              <a:t>Genetically modified plants </a:t>
            </a:r>
            <a:r>
              <a:rPr lang="en-US" altLang="zh-CN" sz="1600" dirty="0"/>
              <a:t>cannot be used for organic cotton.</a:t>
            </a:r>
          </a:p>
          <a:p>
            <a:pPr marL="457200" lvl="1"/>
            <a:endParaRPr lang="en-US" altLang="zh-CN" sz="1600" dirty="0"/>
          </a:p>
          <a:p>
            <a:pPr lvl="1"/>
            <a:r>
              <a:rPr lang="en-US" sz="1600" dirty="0"/>
              <a:t>have a low impact on the environment</a:t>
            </a:r>
          </a:p>
          <a:p>
            <a:pPr lvl="1"/>
            <a:endParaRPr lang="en-US" altLang="zh-CN" sz="1600" dirty="0"/>
          </a:p>
          <a:p>
            <a:pPr lvl="1"/>
            <a:r>
              <a:rPr lang="en-US" sz="1600" dirty="0"/>
              <a:t>Organic production systems replenish and maintain soil fertility</a:t>
            </a:r>
            <a:endParaRPr lang="en-US" altLang="zh-CN" sz="1600" dirty="0"/>
          </a:p>
        </p:txBody>
      </p:sp>
      <p:sp>
        <p:nvSpPr>
          <p:cNvPr id="80912" name="Rectangle 85">
            <a:extLst>
              <a:ext uri="{FF2B5EF4-FFF2-40B4-BE49-F238E27FC236}">
                <a16:creationId xmlns:a16="http://schemas.microsoft.com/office/drawing/2014/main" id="{31D5E60A-D6B1-4F21-A993-313958AF0C0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15300" y="-4"/>
            <a:ext cx="4076699" cy="6858003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90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913" name="Rectangle 87">
            <a:extLst>
              <a:ext uri="{FF2B5EF4-FFF2-40B4-BE49-F238E27FC236}">
                <a16:creationId xmlns:a16="http://schemas.microsoft.com/office/drawing/2014/main" id="{5B7BB16B-E108-4C64-97D5-7AC67CC5E2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6724863" y="1390436"/>
            <a:ext cx="6857572" cy="4076700"/>
          </a:xfrm>
          <a:prstGeom prst="rect">
            <a:avLst/>
          </a:prstGeom>
          <a:gradFill>
            <a:gsLst>
              <a:gs pos="0">
                <a:schemeClr val="accent4">
                  <a:alpha val="13000"/>
                </a:schemeClr>
              </a:gs>
              <a:gs pos="99000">
                <a:schemeClr val="accent2">
                  <a:alpha val="5200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A5F6A003-4671-4F7B-A12E-2946D61E43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6785110" y="1451112"/>
            <a:ext cx="6858001" cy="3955771"/>
          </a:xfrm>
          <a:prstGeom prst="rect">
            <a:avLst/>
          </a:prstGeom>
          <a:gradFill>
            <a:gsLst>
              <a:gs pos="0">
                <a:schemeClr val="accent6">
                  <a:alpha val="0"/>
                </a:schemeClr>
              </a:gs>
              <a:gs pos="72000">
                <a:schemeClr val="tx2">
                  <a:lumMod val="75000"/>
                  <a:lumOff val="25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54AB7AC-80CF-F849-BE5F-64715DE9296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9796" y="1028699"/>
            <a:ext cx="4076701" cy="407672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900A09DC-D76A-7F45-B508-3C8A2F14A61A}"/>
              </a:ext>
            </a:extLst>
          </p:cNvPr>
          <p:cNvSpPr/>
          <p:nvPr/>
        </p:nvSpPr>
        <p:spPr>
          <a:xfrm>
            <a:off x="8782361" y="4889975"/>
            <a:ext cx="246413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sz="800" i="1">
                <a:solidFill>
                  <a:schemeClr val="bg1"/>
                </a:solidFill>
              </a:rPr>
              <a:t>Royalty-free photo sourced from www.pexels.com</a:t>
            </a:r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3672609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4">
            <a:extLst>
              <a:ext uri="{FF2B5EF4-FFF2-40B4-BE49-F238E27FC236}">
                <a16:creationId xmlns:a16="http://schemas.microsoft.com/office/drawing/2014/main" id="{4D896123-1B32-4CB1-B2ED-E34BBC26B42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6">
            <a:extLst>
              <a:ext uri="{FF2B5EF4-FFF2-40B4-BE49-F238E27FC236}">
                <a16:creationId xmlns:a16="http://schemas.microsoft.com/office/drawing/2014/main" id="{1145F121-7DB3-4C20-B960-333CE2967F6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07" y="3666683"/>
            <a:ext cx="12188952" cy="3191317"/>
          </a:xfrm>
          <a:prstGeom prst="rect">
            <a:avLst/>
          </a:prstGeom>
          <a:gradFill>
            <a:gsLst>
              <a:gs pos="42000">
                <a:schemeClr val="tx1">
                  <a:alpha val="23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6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0169" y="138714"/>
            <a:ext cx="9144000" cy="3850276"/>
          </a:xfrm>
        </p:spPr>
        <p:txBody>
          <a:bodyPr>
            <a:normAutofit/>
          </a:bodyPr>
          <a:lstStyle/>
          <a:p>
            <a:r>
              <a:rPr lang="en-US" dirty="0">
                <a:cs typeface="Arial"/>
              </a:rPr>
              <a:t>“Buy Less, Choose Well”</a:t>
            </a:r>
            <a:br>
              <a:rPr lang="en-US" dirty="0">
                <a:cs typeface="Arial"/>
              </a:rPr>
            </a:br>
            <a:r>
              <a:rPr lang="en-US" sz="1200" dirty="0">
                <a:cs typeface="Arial"/>
              </a:rPr>
              <a:t/>
            </a:r>
            <a:br>
              <a:rPr lang="en-US" sz="1200" dirty="0">
                <a:cs typeface="Arial"/>
              </a:rPr>
            </a:br>
            <a:r>
              <a:rPr lang="en-US" sz="1200" dirty="0">
                <a:cs typeface="Arial"/>
              </a:rPr>
              <a:t>Vivienne Westwood</a:t>
            </a:r>
          </a:p>
        </p:txBody>
      </p:sp>
    </p:spTree>
    <p:extLst>
      <p:ext uri="{BB962C8B-B14F-4D97-AF65-F5344CB8AC3E}">
        <p14:creationId xmlns:p14="http://schemas.microsoft.com/office/powerpoint/2010/main" val="3582916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8" name="Rectangle 97">
            <a:extLst>
              <a:ext uri="{FF2B5EF4-FFF2-40B4-BE49-F238E27FC236}">
                <a16:creationId xmlns:a16="http://schemas.microsoft.com/office/drawing/2014/main" id="{4D896123-1B32-4CB1-B2ED-E34BBC26B42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E8F2E72-0A1E-224B-9D78-C0BD152B221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-1"/>
            <a:ext cx="12191980" cy="6857571"/>
          </a:xfrm>
          <a:prstGeom prst="rect">
            <a:avLst/>
          </a:prstGeom>
        </p:spPr>
      </p:pic>
      <p:sp>
        <p:nvSpPr>
          <p:cNvPr id="100" name="Rectangle 99">
            <a:extLst>
              <a:ext uri="{FF2B5EF4-FFF2-40B4-BE49-F238E27FC236}">
                <a16:creationId xmlns:a16="http://schemas.microsoft.com/office/drawing/2014/main" id="{019FDB4D-987D-4C87-A179-9D4616AB245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9931"/>
            <a:ext cx="12191999" cy="5058137"/>
          </a:xfrm>
          <a:prstGeom prst="rect">
            <a:avLst/>
          </a:prstGeom>
          <a:gradFill flip="none" rotWithShape="1">
            <a:gsLst>
              <a:gs pos="50000">
                <a:schemeClr val="tx1">
                  <a:alpha val="30000"/>
                </a:schemeClr>
              </a:gs>
              <a:gs pos="80000">
                <a:schemeClr val="tx1">
                  <a:alpha val="15000"/>
                </a:schemeClr>
              </a:gs>
              <a:gs pos="0">
                <a:schemeClr val="tx1">
                  <a:alpha val="0"/>
                </a:schemeClr>
              </a:gs>
              <a:gs pos="20000">
                <a:schemeClr val="tx1">
                  <a:alpha val="15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F0E78736-45C1-F245-8E26-602FA04137E3}"/>
              </a:ext>
            </a:extLst>
          </p:cNvPr>
          <p:cNvSpPr/>
          <p:nvPr/>
        </p:nvSpPr>
        <p:spPr>
          <a:xfrm>
            <a:off x="1817654" y="1234439"/>
            <a:ext cx="9063706" cy="1774759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4800" b="1" cap="all" spc="750" dirty="0">
                <a:solidFill>
                  <a:srgbClr val="008000"/>
                </a:solidFill>
                <a:latin typeface="+mj-lt"/>
                <a:ea typeface="+mj-ea"/>
                <a:cs typeface="+mj-cs"/>
              </a:rPr>
              <a:t>1.</a:t>
            </a:r>
            <a:r>
              <a:rPr lang="en-US" sz="4800" b="1" cap="all" spc="750" dirty="0">
                <a:solidFill>
                  <a:srgbClr val="33CC33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b="1" cap="all" spc="75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UPCYLING CONCEPT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225A280-2775-0C4A-A059-69C41FA19961}"/>
              </a:ext>
            </a:extLst>
          </p:cNvPr>
          <p:cNvSpPr txBox="1">
            <a:spLocks/>
          </p:cNvSpPr>
          <p:nvPr/>
        </p:nvSpPr>
        <p:spPr>
          <a:xfrm>
            <a:off x="2020653" y="3254506"/>
            <a:ext cx="8150692" cy="2208321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i="0" kern="1200" cap="all" spc="7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Bef>
                <a:spcPts val="1000"/>
              </a:spcBef>
              <a:spcAft>
                <a:spcPts val="600"/>
              </a:spcAft>
            </a:pPr>
            <a:r>
              <a:rPr lang="en-US" sz="2400" spc="6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Changing WASTES to NEW PRODUCTS WITH VALUE</a:t>
            </a: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97E24C98-AA96-AD4F-9EF2-464932862B46}"/>
              </a:ext>
            </a:extLst>
          </p:cNvPr>
          <p:cNvSpPr/>
          <p:nvPr/>
        </p:nvSpPr>
        <p:spPr>
          <a:xfrm>
            <a:off x="9509761" y="6520614"/>
            <a:ext cx="246888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HK" sz="800" i="1" dirty="0">
                <a:solidFill>
                  <a:schemeClr val="bg1"/>
                </a:solidFill>
              </a:rPr>
              <a:t>Source from royalty free photo from </a:t>
            </a:r>
            <a:r>
              <a:rPr lang="en-HK" sz="800" i="1" dirty="0" err="1">
                <a:solidFill>
                  <a:schemeClr val="bg1"/>
                </a:solidFill>
              </a:rPr>
              <a:t>Pexels</a:t>
            </a:r>
            <a:endParaRPr lang="en-HK" sz="800" i="1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428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1" name="Rectangle 90">
            <a:extLst>
              <a:ext uri="{FF2B5EF4-FFF2-40B4-BE49-F238E27FC236}">
                <a16:creationId xmlns:a16="http://schemas.microsoft.com/office/drawing/2014/main" id="{4D896123-1B32-4CB1-B2ED-E34BBC26B42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019FDB4D-987D-4C87-A179-9D4616AB245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9931"/>
            <a:ext cx="12191999" cy="5058137"/>
          </a:xfrm>
          <a:prstGeom prst="rect">
            <a:avLst/>
          </a:prstGeom>
          <a:gradFill flip="none" rotWithShape="1">
            <a:gsLst>
              <a:gs pos="50000">
                <a:schemeClr val="tx1">
                  <a:alpha val="30000"/>
                </a:schemeClr>
              </a:gs>
              <a:gs pos="80000">
                <a:schemeClr val="tx1">
                  <a:alpha val="15000"/>
                </a:schemeClr>
              </a:gs>
              <a:gs pos="0">
                <a:schemeClr val="tx1">
                  <a:alpha val="0"/>
                </a:schemeClr>
              </a:gs>
              <a:gs pos="20000">
                <a:schemeClr val="tx1">
                  <a:alpha val="15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0E78736-45C1-F245-8E26-602FA04137E3}"/>
              </a:ext>
            </a:extLst>
          </p:cNvPr>
          <p:cNvSpPr/>
          <p:nvPr/>
        </p:nvSpPr>
        <p:spPr>
          <a:xfrm>
            <a:off x="1619534" y="504966"/>
            <a:ext cx="8952932" cy="3043213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4000" b="1" cap="all" spc="750" dirty="0">
                <a:latin typeface="+mj-lt"/>
                <a:ea typeface="+mj-ea"/>
                <a:cs typeface="+mj-cs"/>
              </a:rPr>
              <a:t>1. UPCYLING </a:t>
            </a:r>
            <a:r>
              <a:rPr lang="en-US" sz="4000" b="1" cap="all" spc="750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CONCEPT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225A280-2775-0C4A-A059-69C41FA19961}"/>
              </a:ext>
            </a:extLst>
          </p:cNvPr>
          <p:cNvSpPr txBox="1">
            <a:spLocks/>
          </p:cNvSpPr>
          <p:nvPr/>
        </p:nvSpPr>
        <p:spPr>
          <a:xfrm>
            <a:off x="1814944" y="3648963"/>
            <a:ext cx="8150692" cy="2208321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i="0" kern="1200" cap="all" spc="7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Bef>
                <a:spcPts val="1000"/>
              </a:spcBef>
              <a:spcAft>
                <a:spcPts val="600"/>
              </a:spcAft>
            </a:pPr>
            <a:r>
              <a:rPr lang="en-US" sz="2400" spc="600" dirty="0">
                <a:latin typeface="+mn-lt"/>
                <a:ea typeface="+mn-ea"/>
                <a:cs typeface="+mn-cs"/>
              </a:rPr>
              <a:t>Changing WASTES to NEW PRODUCTS WITH VALUE</a:t>
            </a:r>
          </a:p>
        </p:txBody>
      </p:sp>
    </p:spTree>
    <p:extLst>
      <p:ext uri="{BB962C8B-B14F-4D97-AF65-F5344CB8AC3E}">
        <p14:creationId xmlns:p14="http://schemas.microsoft.com/office/powerpoint/2010/main" val="179262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104CCA2-B213-244A-AC10-06B101073F03}"/>
              </a:ext>
            </a:extLst>
          </p:cNvPr>
          <p:cNvSpPr/>
          <p:nvPr/>
        </p:nvSpPr>
        <p:spPr>
          <a:xfrm>
            <a:off x="365760" y="437080"/>
            <a:ext cx="674774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4000" b="1" cap="all" spc="750" dirty="0">
                <a:latin typeface="+mj-lt"/>
              </a:rPr>
              <a:t>1. UPCYLING CONCEPT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1E0122E-5164-3C4E-B2B1-8B0E3C3CB3E3}"/>
              </a:ext>
            </a:extLst>
          </p:cNvPr>
          <p:cNvSpPr/>
          <p:nvPr/>
        </p:nvSpPr>
        <p:spPr>
          <a:xfrm>
            <a:off x="6493583" y="3012203"/>
            <a:ext cx="409221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HK" sz="2000" b="1" cap="small" dirty="0">
                <a:solidFill>
                  <a:srgbClr val="000000"/>
                </a:solidFill>
              </a:rPr>
              <a:t>rag chair </a:t>
            </a:r>
            <a:r>
              <a:rPr lang="en-HK" sz="2000" b="1" cap="all" baseline="30000" dirty="0"/>
              <a:t>(2)</a:t>
            </a:r>
            <a:endParaRPr lang="en-HK" sz="2000" b="1" cap="small" dirty="0">
              <a:solidFill>
                <a:srgbClr val="000000"/>
              </a:solidFill>
            </a:endParaRPr>
          </a:p>
          <a:p>
            <a:r>
              <a:rPr lang="en-HK" sz="1600" dirty="0">
                <a:solidFill>
                  <a:srgbClr val="000000"/>
                </a:solidFill>
              </a:rPr>
              <a:t>This chair is layered from the </a:t>
            </a:r>
            <a:r>
              <a:rPr lang="en-HK" sz="1600" b="1" dirty="0">
                <a:solidFill>
                  <a:srgbClr val="000000"/>
                </a:solidFill>
              </a:rPr>
              <a:t>contents of 15 bags of rags</a:t>
            </a:r>
            <a:r>
              <a:rPr lang="en-HK" sz="1600" dirty="0">
                <a:solidFill>
                  <a:srgbClr val="000000"/>
                </a:solidFill>
              </a:rPr>
              <a:t>. </a:t>
            </a:r>
            <a:r>
              <a:rPr lang="en-US" altLang="zh-TW" sz="1600" dirty="0" smtClean="0">
                <a:solidFill>
                  <a:srgbClr val="000000"/>
                </a:solidFill>
              </a:rPr>
              <a:t>T</a:t>
            </a:r>
            <a:r>
              <a:rPr lang="en-HK" sz="1600" dirty="0" smtClean="0">
                <a:solidFill>
                  <a:srgbClr val="000000"/>
                </a:solidFill>
              </a:rPr>
              <a:t>he </a:t>
            </a:r>
            <a:r>
              <a:rPr lang="en-HK" sz="1600" dirty="0">
                <a:solidFill>
                  <a:srgbClr val="000000"/>
                </a:solidFill>
              </a:rPr>
              <a:t>user has the option to recycle its own discarded clothes to be included in the design. </a:t>
            </a:r>
            <a:endParaRPr lang="en-HK" sz="1600" b="1" dirty="0">
              <a:solidFill>
                <a:srgbClr val="00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4ECEF2D-B2B3-3C49-A153-A557158A38CF}"/>
              </a:ext>
            </a:extLst>
          </p:cNvPr>
          <p:cNvSpPr/>
          <p:nvPr/>
        </p:nvSpPr>
        <p:spPr>
          <a:xfrm>
            <a:off x="518511" y="3012203"/>
            <a:ext cx="5169354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HK" b="1" cap="all" dirty="0"/>
              <a:t>REITAG BAGS </a:t>
            </a:r>
            <a:r>
              <a:rPr lang="en-HK" b="1" cap="all" baseline="30000" dirty="0" smtClean="0"/>
              <a:t>(</a:t>
            </a:r>
            <a:r>
              <a:rPr lang="en-US" altLang="zh-TW" b="1" cap="all" baseline="30000" dirty="0" smtClean="0"/>
              <a:t>1</a:t>
            </a:r>
            <a:r>
              <a:rPr lang="en-HK" b="1" cap="all" baseline="30000" dirty="0" smtClean="0"/>
              <a:t>)</a:t>
            </a:r>
            <a:endParaRPr lang="en-HK" b="1" cap="all" baseline="30000" dirty="0"/>
          </a:p>
          <a:p>
            <a:endParaRPr lang="en-US" sz="1600" dirty="0">
              <a:cs typeface="Arial"/>
            </a:endParaRPr>
          </a:p>
          <a:p>
            <a:r>
              <a:rPr lang="en-US" sz="1600" dirty="0" smtClean="0">
                <a:cs typeface="Arial"/>
              </a:rPr>
              <a:t>Materials </a:t>
            </a:r>
            <a:r>
              <a:rPr lang="en-US" sz="1600" dirty="0">
                <a:cs typeface="Arial"/>
              </a:rPr>
              <a:t>collected </a:t>
            </a:r>
            <a:r>
              <a:rPr lang="en-US" sz="1600" dirty="0" smtClean="0">
                <a:cs typeface="Arial"/>
              </a:rPr>
              <a:t>from a range </a:t>
            </a:r>
            <a:r>
              <a:rPr lang="en-US" sz="1600" dirty="0">
                <a:cs typeface="Arial"/>
              </a:rPr>
              <a:t>of unique accessories products from </a:t>
            </a:r>
            <a:r>
              <a:rPr lang="en-US" sz="1600" b="1" dirty="0">
                <a:cs typeface="Arial"/>
              </a:rPr>
              <a:t>truck tarps</a:t>
            </a:r>
            <a:r>
              <a:rPr lang="en-US" sz="1600" dirty="0">
                <a:cs typeface="Arial"/>
              </a:rPr>
              <a:t>, </a:t>
            </a:r>
            <a:r>
              <a:rPr lang="en-US" sz="1600" b="1" dirty="0">
                <a:cs typeface="Arial"/>
              </a:rPr>
              <a:t>old bikes </a:t>
            </a:r>
            <a:r>
              <a:rPr lang="en-US" sz="1600" dirty="0">
                <a:cs typeface="Arial"/>
              </a:rPr>
              <a:t>and </a:t>
            </a:r>
            <a:r>
              <a:rPr lang="en-US" sz="1600" b="1" dirty="0">
                <a:cs typeface="Arial"/>
              </a:rPr>
              <a:t>car seat </a:t>
            </a:r>
            <a:r>
              <a:rPr lang="en-US" sz="1600" b="1" dirty="0" smtClean="0">
                <a:cs typeface="Arial"/>
              </a:rPr>
              <a:t>belts</a:t>
            </a:r>
            <a:r>
              <a:rPr lang="en-US" altLang="zh-TW" sz="1600" b="1" dirty="0" smtClean="0">
                <a:cs typeface="Arial"/>
              </a:rPr>
              <a:t>.</a:t>
            </a:r>
            <a:endParaRPr lang="en-US" sz="1600" b="1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08015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ED9D89B5-CCAB-4617-B70E-501DBE3C843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4F96C13-CC3B-1941-8EFF-AFF0437FCE69}"/>
              </a:ext>
            </a:extLst>
          </p:cNvPr>
          <p:cNvSpPr/>
          <p:nvPr/>
        </p:nvSpPr>
        <p:spPr>
          <a:xfrm>
            <a:off x="1065447" y="2798444"/>
            <a:ext cx="7745986" cy="14659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altLang="zh-TW" sz="1400" dirty="0"/>
              <a:t>A</a:t>
            </a:r>
            <a:r>
              <a:rPr lang="en-US" sz="1400" dirty="0" smtClean="0"/>
              <a:t>n </a:t>
            </a:r>
            <a:r>
              <a:rPr lang="en-US" sz="1400" dirty="0"/>
              <a:t>exploratory footwear collection inspired by life on Mars — where materials are scarce and there is no resupply mission. Created from scraps, or “space </a:t>
            </a:r>
            <a:r>
              <a:rPr lang="en-US" sz="1400" dirty="0" smtClean="0"/>
              <a:t>junk</a:t>
            </a:r>
            <a:r>
              <a:rPr lang="en-US" altLang="zh-TW" sz="1400" dirty="0"/>
              <a:t>.</a:t>
            </a:r>
            <a:r>
              <a:rPr lang="en-US" altLang="zh-TW" sz="1400" baseline="30000" dirty="0" smtClean="0"/>
              <a:t>(3)</a:t>
            </a:r>
            <a:endParaRPr lang="en-US" sz="1400" baseline="30000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55DEFE8-24AF-47F7-B020-D4D76ABA183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6EAE3873-25FC-4346-B1D5-82E5F9D953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67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AF238D08-5A15-914A-A19A-71389DA83B70}"/>
              </a:ext>
            </a:extLst>
          </p:cNvPr>
          <p:cNvSpPr txBox="1">
            <a:spLocks/>
          </p:cNvSpPr>
          <p:nvPr/>
        </p:nvSpPr>
        <p:spPr>
          <a:xfrm>
            <a:off x="1065447" y="1677416"/>
            <a:ext cx="5756660" cy="174274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cap="all" spc="7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dirty="0"/>
              <a:t>“TRASH SNEAKER”</a:t>
            </a:r>
          </a:p>
        </p:txBody>
      </p:sp>
    </p:spTree>
    <p:extLst>
      <p:ext uri="{BB962C8B-B14F-4D97-AF65-F5344CB8AC3E}">
        <p14:creationId xmlns:p14="http://schemas.microsoft.com/office/powerpoint/2010/main" val="3013199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C36B07FA-59CC-40F3-AC3E-449EE90944A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0E78736-45C1-F245-8E26-602FA04137E3}"/>
              </a:ext>
            </a:extLst>
          </p:cNvPr>
          <p:cNvSpPr/>
          <p:nvPr/>
        </p:nvSpPr>
        <p:spPr>
          <a:xfrm>
            <a:off x="735978" y="1221499"/>
            <a:ext cx="9448799" cy="81763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cap="all" spc="700" dirty="0">
                <a:latin typeface="+mj-lt"/>
                <a:ea typeface="+mj-ea"/>
                <a:cs typeface="+mj-cs"/>
              </a:rPr>
              <a:t>INNOVATIVE FASHION </a:t>
            </a:r>
            <a:r>
              <a:rPr lang="en-US" sz="2800" b="1" cap="all" spc="700" dirty="0">
                <a:solidFill>
                  <a:srgbClr val="008000"/>
                </a:solidFill>
                <a:latin typeface="+mj-lt"/>
                <a:ea typeface="+mj-ea"/>
                <a:cs typeface="+mj-cs"/>
              </a:rPr>
              <a:t>UPCYCLING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2D83E174-0B05-A245-A207-C557EAF949C2}"/>
              </a:ext>
            </a:extLst>
          </p:cNvPr>
          <p:cNvSpPr txBox="1">
            <a:spLocks/>
          </p:cNvSpPr>
          <p:nvPr/>
        </p:nvSpPr>
        <p:spPr>
          <a:xfrm>
            <a:off x="735978" y="2995127"/>
            <a:ext cx="9448800" cy="143611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indent="-22860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Master in deconstruction</a:t>
            </a:r>
          </a:p>
          <a:p>
            <a:pPr indent="-22860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Upcycling material into unique piece</a:t>
            </a:r>
          </a:p>
          <a:p>
            <a:pPr indent="-22860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Iconic pieces included: sweater made </a:t>
            </a:r>
            <a:r>
              <a:rPr lang="en-US" sz="1600" dirty="0" smtClean="0"/>
              <a:t>from </a:t>
            </a:r>
            <a:r>
              <a:rPr lang="en-US" sz="1600" dirty="0"/>
              <a:t>army socks, bowtie dress, </a:t>
            </a:r>
            <a:r>
              <a:rPr lang="en-US" sz="1600" dirty="0" smtClean="0"/>
              <a:t>and scarf</a:t>
            </a:r>
            <a:endParaRPr lang="en-US" sz="1600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FD541DFA-2480-4967-9EA7-24B5AD6CA5B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8741"/>
            <a:ext cx="12192000" cy="449256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70E8A392-FF69-4E3E-A944-CB817D18F70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8316"/>
            <a:ext cx="8153398" cy="449684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68000"/>
                </a:schemeClr>
              </a:gs>
              <a:gs pos="99000">
                <a:schemeClr val="accent2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307BD47-29FE-094D-BA07-7C86CF1EDBB5}"/>
              </a:ext>
            </a:extLst>
          </p:cNvPr>
          <p:cNvSpPr/>
          <p:nvPr/>
        </p:nvSpPr>
        <p:spPr>
          <a:xfrm>
            <a:off x="735979" y="2586312"/>
            <a:ext cx="9448799" cy="81763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cap="all" spc="700" dirty="0">
                <a:latin typeface="+mj-lt"/>
                <a:ea typeface="+mj-ea"/>
                <a:cs typeface="+mj-cs"/>
              </a:rPr>
              <a:t>MAISON MARTIN MARGIELA</a:t>
            </a:r>
          </a:p>
        </p:txBody>
      </p:sp>
    </p:spTree>
    <p:extLst>
      <p:ext uri="{BB962C8B-B14F-4D97-AF65-F5344CB8AC3E}">
        <p14:creationId xmlns:p14="http://schemas.microsoft.com/office/powerpoint/2010/main" val="3220684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 useBgFill="1">
        <p:nvSpPr>
          <p:cNvPr id="81" name="Rectangle 80">
            <a:extLst>
              <a:ext uri="{FF2B5EF4-FFF2-40B4-BE49-F238E27FC236}">
                <a16:creationId xmlns:a16="http://schemas.microsoft.com/office/drawing/2014/main" id="{4D896123-1B32-4CB1-B2ED-E34BBC26B4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34773EE-A4BB-4745-A802-0EDFBCDF770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-1"/>
            <a:ext cx="12191980" cy="6857571"/>
          </a:xfrm>
          <a:prstGeom prst="rect">
            <a:avLst/>
          </a:prstGeom>
        </p:spPr>
      </p:pic>
      <p:sp>
        <p:nvSpPr>
          <p:cNvPr id="83" name="Rectangle 82">
            <a:extLst>
              <a:ext uri="{FF2B5EF4-FFF2-40B4-BE49-F238E27FC236}">
                <a16:creationId xmlns:a16="http://schemas.microsoft.com/office/drawing/2014/main" id="{019FDB4D-987D-4C87-A179-9D4616AB24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9931"/>
            <a:ext cx="12191999" cy="5058137"/>
          </a:xfrm>
          <a:prstGeom prst="rect">
            <a:avLst/>
          </a:prstGeom>
          <a:gradFill flip="none" rotWithShape="1">
            <a:gsLst>
              <a:gs pos="50000">
                <a:schemeClr val="tx1">
                  <a:alpha val="30000"/>
                </a:schemeClr>
              </a:gs>
              <a:gs pos="80000">
                <a:schemeClr val="tx1">
                  <a:alpha val="15000"/>
                </a:schemeClr>
              </a:gs>
              <a:gs pos="0">
                <a:schemeClr val="tx1">
                  <a:alpha val="0"/>
                </a:schemeClr>
              </a:gs>
              <a:gs pos="20000">
                <a:schemeClr val="tx1">
                  <a:alpha val="15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7665F582-43BC-F84F-9C5B-362490FC39B4}"/>
              </a:ext>
            </a:extLst>
          </p:cNvPr>
          <p:cNvSpPr/>
          <p:nvPr/>
        </p:nvSpPr>
        <p:spPr>
          <a:xfrm>
            <a:off x="1038432" y="1931184"/>
            <a:ext cx="10724734" cy="321216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4000" b="1" cap="all" spc="750" dirty="0">
                <a:solidFill>
                  <a:srgbClr val="FFCC66"/>
                </a:solidFill>
                <a:latin typeface="+mj-lt"/>
                <a:ea typeface="+mj-ea"/>
                <a:cs typeface="+mj-cs"/>
              </a:rPr>
              <a:t>2.</a:t>
            </a:r>
            <a:r>
              <a:rPr lang="en-US" sz="4000" b="1" cap="all" spc="750" dirty="0">
                <a:latin typeface="+mj-lt"/>
                <a:ea typeface="+mj-ea"/>
                <a:cs typeface="+mj-cs"/>
              </a:rPr>
              <a:t> </a:t>
            </a:r>
            <a:r>
              <a:rPr lang="en-US" sz="4000" b="1" cap="all" spc="75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MAKING PRODUCT DURABLE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4000" b="1" cap="all" dirty="0">
                <a:solidFill>
                  <a:schemeClr val="bg1"/>
                </a:solidFill>
                <a:latin typeface="+mj-lt"/>
                <a:cs typeface="Arial"/>
              </a:rPr>
              <a:t>      </a:t>
            </a:r>
            <a:r>
              <a:rPr lang="en-US" sz="4000" b="1" cap="all" dirty="0" smtClean="0">
                <a:solidFill>
                  <a:schemeClr val="bg1"/>
                </a:solidFill>
                <a:latin typeface="+mj-lt"/>
                <a:cs typeface="Arial"/>
              </a:rPr>
              <a:t> </a:t>
            </a:r>
            <a:r>
              <a:rPr lang="en-US" sz="4000" b="1" cap="all" dirty="0">
                <a:solidFill>
                  <a:schemeClr val="bg1"/>
                </a:solidFill>
                <a:latin typeface="+mj-lt"/>
                <a:cs typeface="Arial"/>
              </a:rPr>
              <a:t>“</a:t>
            </a:r>
            <a:r>
              <a:rPr lang="en-US" sz="4000" b="1" dirty="0">
                <a:solidFill>
                  <a:schemeClr val="bg1"/>
                </a:solidFill>
                <a:latin typeface="+mj-lt"/>
                <a:cs typeface="Arial"/>
              </a:rPr>
              <a:t>EMOTIONALLY DURABLE DESIGN</a:t>
            </a:r>
            <a:r>
              <a:rPr lang="en-US" sz="4000" b="1" cap="all" dirty="0">
                <a:solidFill>
                  <a:schemeClr val="bg1"/>
                </a:solidFill>
                <a:latin typeface="+mj-lt"/>
                <a:cs typeface="Arial"/>
              </a:rPr>
              <a:t>”</a:t>
            </a:r>
            <a:endParaRPr lang="en-US" sz="4000" b="1" cap="all" spc="75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en-US" sz="4000" b="1" cap="all" spc="75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97E24C98-AA96-AD4F-9EF2-464932862B46}"/>
              </a:ext>
            </a:extLst>
          </p:cNvPr>
          <p:cNvSpPr/>
          <p:nvPr/>
        </p:nvSpPr>
        <p:spPr>
          <a:xfrm>
            <a:off x="9509761" y="6520614"/>
            <a:ext cx="246888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HK" sz="800" i="1" dirty="0">
                <a:solidFill>
                  <a:schemeClr val="bg1"/>
                </a:solidFill>
              </a:rPr>
              <a:t>Source from royalty free photo from </a:t>
            </a:r>
            <a:r>
              <a:rPr lang="en-HK" sz="800" i="1" dirty="0" err="1">
                <a:solidFill>
                  <a:schemeClr val="bg1"/>
                </a:solidFill>
              </a:rPr>
              <a:t>Pexels</a:t>
            </a:r>
            <a:endParaRPr lang="en-HK" sz="800" i="1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362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4D896123-1B32-4CB1-B2ED-E34BBC26B4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pic>
        <p:nvPicPr>
          <p:cNvPr id="2" name="Picture 1" descr="A person looking at a white board&#10;&#10;Description automatically generated with low confidence">
            <a:extLst>
              <a:ext uri="{FF2B5EF4-FFF2-40B4-BE49-F238E27FC236}">
                <a16:creationId xmlns:a16="http://schemas.microsoft.com/office/drawing/2014/main" id="{7AE6971C-F2CA-3F4A-B4D1-6DAB7D92B40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-1"/>
            <a:ext cx="12191980" cy="6857571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019FDB4D-987D-4C87-A179-9D4616AB24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9931"/>
            <a:ext cx="12191999" cy="5058137"/>
          </a:xfrm>
          <a:prstGeom prst="rect">
            <a:avLst/>
          </a:prstGeom>
          <a:gradFill flip="none" rotWithShape="1">
            <a:gsLst>
              <a:gs pos="50000">
                <a:schemeClr val="tx1">
                  <a:alpha val="30000"/>
                </a:schemeClr>
              </a:gs>
              <a:gs pos="80000">
                <a:schemeClr val="tx1">
                  <a:alpha val="15000"/>
                </a:schemeClr>
              </a:gs>
              <a:gs pos="0">
                <a:schemeClr val="tx1">
                  <a:alpha val="0"/>
                </a:schemeClr>
              </a:gs>
              <a:gs pos="20000">
                <a:schemeClr val="tx1">
                  <a:alpha val="15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0A9D311F-4C78-4246-AD86-E7C9D2BC8EEA}"/>
              </a:ext>
            </a:extLst>
          </p:cNvPr>
          <p:cNvSpPr/>
          <p:nvPr/>
        </p:nvSpPr>
        <p:spPr>
          <a:xfrm>
            <a:off x="3233460" y="1308218"/>
            <a:ext cx="9537660" cy="111314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6000" b="1" cap="all" spc="700" dirty="0" smtClean="0">
                <a:solidFill>
                  <a:srgbClr val="FFCC66"/>
                </a:solidFill>
                <a:latin typeface="+mj-lt"/>
                <a:ea typeface="+mj-ea"/>
                <a:cs typeface="+mj-cs"/>
              </a:rPr>
              <a:t>THINK</a:t>
            </a:r>
            <a:r>
              <a:rPr lang="en-US" sz="6000" b="1" cap="all" spc="700" dirty="0">
                <a:solidFill>
                  <a:srgbClr val="FFCC66"/>
                </a:solidFill>
              </a:rPr>
              <a:t> ABOUT?</a:t>
            </a:r>
            <a:endParaRPr lang="en-US" sz="6000" b="1" cap="all" spc="700" dirty="0">
              <a:solidFill>
                <a:srgbClr val="FFCC66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Rectangle 3"/>
          <p:cNvSpPr/>
          <p:nvPr/>
        </p:nvSpPr>
        <p:spPr>
          <a:xfrm>
            <a:off x="2007429" y="2798153"/>
            <a:ext cx="8177139" cy="3428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57150">
              <a:lnSpc>
                <a:spcPct val="11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</a:rPr>
              <a:t>In order for a product to be used over long periods, perhaps even a lifetime, a number of important issues need to be resolved</a:t>
            </a:r>
          </a:p>
          <a:p>
            <a:pPr marL="285750"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57150">
              <a:lnSpc>
                <a:spcPct val="11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</a:rPr>
              <a:t>While it might be </a:t>
            </a:r>
            <a:r>
              <a:rPr lang="en-US" sz="2000" b="1" dirty="0">
                <a:solidFill>
                  <a:schemeClr val="bg1"/>
                </a:solidFill>
              </a:rPr>
              <a:t>technologically possible </a:t>
            </a:r>
            <a:r>
              <a:rPr lang="en-US" sz="2000" dirty="0">
                <a:solidFill>
                  <a:schemeClr val="bg1"/>
                </a:solidFill>
              </a:rPr>
              <a:t>to build a product for life, </a:t>
            </a:r>
            <a:r>
              <a:rPr lang="en-US" sz="2000" b="1" dirty="0">
                <a:solidFill>
                  <a:schemeClr val="bg1"/>
                </a:solidFill>
              </a:rPr>
              <a:t>how would it be designed </a:t>
            </a:r>
            <a:r>
              <a:rPr lang="en-US" sz="2000" b="1" dirty="0" smtClean="0">
                <a:solidFill>
                  <a:schemeClr val="bg1"/>
                </a:solidFill>
              </a:rPr>
              <a:t>for  people who want </a:t>
            </a:r>
            <a:r>
              <a:rPr lang="en-US" sz="2000" b="1" dirty="0">
                <a:solidFill>
                  <a:schemeClr val="bg1"/>
                </a:solidFill>
              </a:rPr>
              <a:t>to keep it for </a:t>
            </a:r>
            <a:r>
              <a:rPr lang="en-US" sz="2000" b="1" dirty="0" smtClean="0">
                <a:solidFill>
                  <a:schemeClr val="bg1"/>
                </a:solidFill>
              </a:rPr>
              <a:t>life?</a:t>
            </a:r>
            <a:r>
              <a:rPr lang="en-US" sz="2000" b="1" dirty="0">
                <a:solidFill>
                  <a:schemeClr val="bg1"/>
                </a:solidFill>
              </a:rPr>
              <a:t> </a:t>
            </a:r>
          </a:p>
          <a:p>
            <a:pPr marL="285750"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57150">
              <a:lnSpc>
                <a:spcPct val="11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</a:rPr>
              <a:t>Why is it that we </a:t>
            </a:r>
            <a:r>
              <a:rPr lang="en-US" sz="2000" b="1" dirty="0">
                <a:solidFill>
                  <a:schemeClr val="bg1"/>
                </a:solidFill>
              </a:rPr>
              <a:t>treasure some objects </a:t>
            </a:r>
            <a:r>
              <a:rPr lang="en-US" sz="2000" dirty="0">
                <a:solidFill>
                  <a:schemeClr val="bg1"/>
                </a:solidFill>
              </a:rPr>
              <a:t>while </a:t>
            </a:r>
            <a:r>
              <a:rPr lang="en-US" sz="2000" dirty="0" smtClean="0">
                <a:solidFill>
                  <a:schemeClr val="bg1"/>
                </a:solidFill>
              </a:rPr>
              <a:t>we </a:t>
            </a:r>
            <a:r>
              <a:rPr lang="en-US" sz="2000" dirty="0">
                <a:solidFill>
                  <a:schemeClr val="bg1"/>
                </a:solidFill>
              </a:rPr>
              <a:t>have </a:t>
            </a:r>
            <a:r>
              <a:rPr lang="en-US" sz="2000" dirty="0" smtClean="0">
                <a:solidFill>
                  <a:schemeClr val="bg1"/>
                </a:solidFill>
              </a:rPr>
              <a:t>no attachment </a:t>
            </a:r>
            <a:r>
              <a:rPr lang="en-US" sz="2000" dirty="0">
                <a:solidFill>
                  <a:schemeClr val="bg1"/>
                </a:solidFill>
              </a:rPr>
              <a:t>to </a:t>
            </a:r>
            <a:r>
              <a:rPr lang="en-US" sz="2000" dirty="0" smtClean="0">
                <a:solidFill>
                  <a:schemeClr val="bg1"/>
                </a:solidFill>
              </a:rPr>
              <a:t>some others at </a:t>
            </a:r>
            <a:r>
              <a:rPr lang="en-US" sz="2000" dirty="0">
                <a:solidFill>
                  <a:schemeClr val="bg1"/>
                </a:solidFill>
              </a:rPr>
              <a:t>all? </a:t>
            </a: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97E24C98-AA96-AD4F-9EF2-464932862B46}"/>
              </a:ext>
            </a:extLst>
          </p:cNvPr>
          <p:cNvSpPr/>
          <p:nvPr/>
        </p:nvSpPr>
        <p:spPr>
          <a:xfrm>
            <a:off x="9509761" y="6520614"/>
            <a:ext cx="246888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HK" sz="800" i="1" dirty="0">
                <a:solidFill>
                  <a:schemeClr val="bg1"/>
                </a:solidFill>
              </a:rPr>
              <a:t>Source from royalty free photo from </a:t>
            </a:r>
            <a:r>
              <a:rPr lang="en-HK" sz="800" i="1" dirty="0" err="1">
                <a:solidFill>
                  <a:schemeClr val="bg1"/>
                </a:solidFill>
              </a:rPr>
              <a:t>Pexels</a:t>
            </a:r>
            <a:endParaRPr lang="en-HK" sz="800" i="1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174299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RiseVTI">
  <a:themeElements>
    <a:clrScheme name="Office">
      <a:dk1>
        <a:srgbClr val="000000"/>
      </a:dk1>
      <a:lt1>
        <a:srgbClr val="FFFFFF"/>
      </a:lt1>
      <a:dk2>
        <a:srgbClr val="2E3948"/>
      </a:dk2>
      <a:lt2>
        <a:srgbClr val="E7E6E6"/>
      </a:lt2>
      <a:accent1>
        <a:srgbClr val="5A82CB"/>
      </a:accent1>
      <a:accent2>
        <a:srgbClr val="ED7D31"/>
      </a:accent2>
      <a:accent3>
        <a:srgbClr val="A3A3A3"/>
      </a:accent3>
      <a:accent4>
        <a:srgbClr val="CF9B00"/>
      </a:accent4>
      <a:accent5>
        <a:srgbClr val="5B9BD5"/>
      </a:accent5>
      <a:accent6>
        <a:srgbClr val="70AD47"/>
      </a:accent6>
      <a:hlink>
        <a:srgbClr val="D26012"/>
      </a:hlink>
      <a:folHlink>
        <a:srgbClr val="A9718D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RiseVTI" id="{C2FC082F-B444-4222-AF20-78444CCB5722}" vid="{39F213E4-0CBC-40CB-B3F6-8C5562B6B9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437</Words>
  <Application>Microsoft Office PowerPoint</Application>
  <PresentationFormat>寬螢幕</PresentationFormat>
  <Paragraphs>61</Paragraphs>
  <Slides>12</Slides>
  <Notes>6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9" baseType="lpstr">
      <vt:lpstr>Avenir Next LT Pro</vt:lpstr>
      <vt:lpstr>Avenir Next LT Pro Light</vt:lpstr>
      <vt:lpstr>ＭＳ Ｐゴシック</vt:lpstr>
      <vt:lpstr>宋体</vt:lpstr>
      <vt:lpstr>Arial</vt:lpstr>
      <vt:lpstr>Calibri</vt:lpstr>
      <vt:lpstr>GradientRiseVTI</vt:lpstr>
      <vt:lpstr>PowerPoint 簡報</vt:lpstr>
      <vt:lpstr>“Buy Less, Choose Well”  Vivienne Westwood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 PRODUCT CUSTOMIsATION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Travis Li Wang Hei</dc:creator>
  <cp:lastModifiedBy>POON, Suk-mei Cindy</cp:lastModifiedBy>
  <cp:revision>33</cp:revision>
  <dcterms:created xsi:type="dcterms:W3CDTF">2020-08-20T18:27:49Z</dcterms:created>
  <dcterms:modified xsi:type="dcterms:W3CDTF">2021-02-22T06:41:23Z</dcterms:modified>
</cp:coreProperties>
</file>